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71" r:id="rId12"/>
    <p:sldId id="270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05292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56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617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912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036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331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376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959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721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90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5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1278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ACQUIRED HEART DISEASE  IN CHILDHOOD</a:t>
            </a:r>
            <a:endParaRPr lang="ar-SA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323528" y="2780928"/>
            <a:ext cx="8568952" cy="2857872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endParaRPr lang="ar-SA" b="1" dirty="0" smtClean="0">
              <a:solidFill>
                <a:schemeClr val="tx1"/>
              </a:solidFill>
            </a:endParaRPr>
          </a:p>
          <a:p>
            <a:pPr marL="13716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DR </a:t>
            </a:r>
            <a:r>
              <a:rPr lang="en-US" b="1" dirty="0">
                <a:solidFill>
                  <a:schemeClr val="tx1"/>
                </a:solidFill>
              </a:rPr>
              <a:t>MANSOUR M ALQURASHI</a:t>
            </a:r>
          </a:p>
          <a:p>
            <a:pPr marL="137160" indent="0" algn="ctr">
              <a:buNone/>
            </a:pPr>
            <a:endParaRPr lang="en-US" b="1" dirty="0" smtClean="0">
              <a:solidFill>
                <a:schemeClr val="tx1"/>
              </a:solidFill>
            </a:endParaRPr>
          </a:p>
          <a:p>
            <a:pPr marL="13716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Associate </a:t>
            </a:r>
            <a:r>
              <a:rPr lang="en-US" b="1" dirty="0">
                <a:solidFill>
                  <a:schemeClr val="tx1"/>
                </a:solidFill>
              </a:rPr>
              <a:t>professor of Clinical Pediatrics</a:t>
            </a:r>
          </a:p>
          <a:p>
            <a:pPr marL="137160" lvl="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 College </a:t>
            </a:r>
            <a:r>
              <a:rPr lang="en-US" b="1" dirty="0">
                <a:solidFill>
                  <a:schemeClr val="tx1"/>
                </a:solidFill>
              </a:rPr>
              <a:t>of Medicine, Imam University, </a:t>
            </a:r>
            <a:r>
              <a:rPr lang="en-US" b="1" dirty="0" smtClean="0">
                <a:solidFill>
                  <a:schemeClr val="tx1"/>
                </a:solidFill>
              </a:rPr>
              <a:t>Riyadh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89929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INVESTIGATIONS</a:t>
            </a:r>
            <a:endParaRPr lang="ar-SA" dirty="0"/>
          </a:p>
        </p:txBody>
      </p:sp>
      <p:sp>
        <p:nvSpPr>
          <p:cNvPr id="3" name="Rectangle 2"/>
          <p:cNvSpPr/>
          <p:nvPr/>
        </p:nvSpPr>
        <p:spPr>
          <a:xfrm>
            <a:off x="539552" y="1610041"/>
            <a:ext cx="8136904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80000"/>
              </a:lnSpc>
              <a:defRPr/>
            </a:pPr>
            <a:r>
              <a:rPr lang="en-US" sz="2800" dirty="0"/>
              <a:t>20% of untreated patients develop coronary aneurysm or </a:t>
            </a:r>
            <a:r>
              <a:rPr lang="en-US" sz="2800" dirty="0" err="1"/>
              <a:t>ectasia</a:t>
            </a:r>
            <a:r>
              <a:rPr lang="en-US" sz="2800" dirty="0"/>
              <a:t> </a:t>
            </a:r>
          </a:p>
          <a:p>
            <a:pPr algn="l" rtl="0">
              <a:lnSpc>
                <a:spcPct val="80000"/>
              </a:lnSpc>
              <a:defRPr/>
            </a:pPr>
            <a:endParaRPr lang="en-US" sz="2800" dirty="0"/>
          </a:p>
          <a:p>
            <a:pPr algn="l" rtl="0">
              <a:lnSpc>
                <a:spcPct val="80000"/>
              </a:lnSpc>
              <a:defRPr/>
            </a:pPr>
            <a:r>
              <a:rPr lang="en-US" sz="2800" dirty="0"/>
              <a:t>20% of aneurysms go on to develop stenosis</a:t>
            </a:r>
          </a:p>
          <a:p>
            <a:pPr algn="l" rtl="0">
              <a:lnSpc>
                <a:spcPct val="80000"/>
              </a:lnSpc>
              <a:defRPr/>
            </a:pPr>
            <a:endParaRPr lang="en-US" sz="2800" dirty="0"/>
          </a:p>
          <a:p>
            <a:pPr algn="l" rtl="0">
              <a:lnSpc>
                <a:spcPct val="80000"/>
              </a:lnSpc>
              <a:defRPr/>
            </a:pPr>
            <a:r>
              <a:rPr lang="en-US" sz="2800" dirty="0" err="1"/>
              <a:t>Ectasia</a:t>
            </a:r>
            <a:r>
              <a:rPr lang="en-US" sz="2800" dirty="0"/>
              <a:t> or aneurysms regress in most patients within 1-2 years </a:t>
            </a:r>
            <a:r>
              <a:rPr lang="en-US" sz="2800" dirty="0" smtClean="0"/>
              <a:t>.</a:t>
            </a:r>
            <a:endParaRPr lang="en-US" sz="2800" dirty="0"/>
          </a:p>
          <a:p>
            <a:pPr algn="l" rtl="0">
              <a:lnSpc>
                <a:spcPct val="80000"/>
              </a:lnSpc>
              <a:defRPr/>
            </a:pPr>
            <a:endParaRPr lang="en-US" sz="2800" dirty="0" smtClean="0"/>
          </a:p>
          <a:p>
            <a:pPr algn="l" rtl="0">
              <a:lnSpc>
                <a:spcPct val="80000"/>
              </a:lnSpc>
              <a:defRPr/>
            </a:pPr>
            <a:r>
              <a:rPr lang="en-US" sz="2800" dirty="0" smtClean="0"/>
              <a:t>Echocardiography is the </a:t>
            </a:r>
            <a:r>
              <a:rPr lang="en-US" sz="2800" dirty="0"/>
              <a:t>ideal imaging modality for </a:t>
            </a:r>
            <a:r>
              <a:rPr lang="en-US" sz="2800" dirty="0" smtClean="0"/>
              <a:t>evaluation </a:t>
            </a:r>
            <a:r>
              <a:rPr lang="en-US" sz="2800" dirty="0"/>
              <a:t>of the cardiovascular </a:t>
            </a:r>
            <a:r>
              <a:rPr lang="en-US" sz="2800" dirty="0" err="1"/>
              <a:t>sequelae</a:t>
            </a:r>
            <a:r>
              <a:rPr lang="en-US" sz="2800" dirty="0"/>
              <a:t> of Kawasaki disease </a:t>
            </a:r>
          </a:p>
          <a:p>
            <a:pPr algn="l" rtl="0">
              <a:lnSpc>
                <a:spcPct val="80000"/>
              </a:lnSpc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34265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sz="3600" dirty="0"/>
              <a:t>INVESTIGATIONS</a:t>
            </a:r>
            <a:endParaRPr lang="ar-SA" sz="3600" dirty="0"/>
          </a:p>
        </p:txBody>
      </p:sp>
      <p:pic>
        <p:nvPicPr>
          <p:cNvPr id="3" name="Picture 4" descr="kaw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196752"/>
            <a:ext cx="44259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976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INVESTIGATIONS</a:t>
            </a:r>
            <a:endParaRPr lang="ar-SA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264696" cy="4464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4009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TREATMENT</a:t>
            </a:r>
            <a:br>
              <a:rPr lang="en-US" sz="4400" dirty="0"/>
            </a:br>
            <a:endParaRPr lang="ar-SA" dirty="0"/>
          </a:p>
        </p:txBody>
      </p:sp>
      <p:sp>
        <p:nvSpPr>
          <p:cNvPr id="3" name="Rectangle 2"/>
          <p:cNvSpPr/>
          <p:nvPr/>
        </p:nvSpPr>
        <p:spPr>
          <a:xfrm>
            <a:off x="395536" y="1942439"/>
            <a:ext cx="8208912" cy="509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80000"/>
              </a:lnSpc>
              <a:buClr>
                <a:schemeClr val="tx1"/>
              </a:buClr>
              <a:defRPr/>
            </a:pPr>
            <a:r>
              <a:rPr lang="en-US" sz="2800" dirty="0"/>
              <a:t>The efficacy of IVIG in reducing the prevalence of coronary artery abnormalities is well established</a:t>
            </a:r>
          </a:p>
          <a:p>
            <a:pPr algn="l" rtl="0">
              <a:lnSpc>
                <a:spcPct val="80000"/>
              </a:lnSpc>
              <a:buClr>
                <a:schemeClr val="tx1"/>
              </a:buClr>
              <a:defRPr/>
            </a:pPr>
            <a:endParaRPr lang="en-US" sz="2800" dirty="0"/>
          </a:p>
          <a:p>
            <a:pPr algn="l" rtl="0">
              <a:lnSpc>
                <a:spcPct val="80000"/>
              </a:lnSpc>
              <a:buClr>
                <a:schemeClr val="tx1"/>
              </a:buClr>
              <a:defRPr/>
            </a:pPr>
            <a:r>
              <a:rPr lang="en-US" sz="2800" dirty="0"/>
              <a:t>Decreases the incidence of coronary aneurysms from 20% to 5% (if used before day 10)</a:t>
            </a:r>
          </a:p>
          <a:p>
            <a:pPr algn="l" rtl="0">
              <a:lnSpc>
                <a:spcPct val="80000"/>
              </a:lnSpc>
              <a:buClr>
                <a:schemeClr val="tx1"/>
              </a:buClr>
              <a:defRPr/>
            </a:pPr>
            <a:endParaRPr lang="en-US" sz="2800" dirty="0"/>
          </a:p>
          <a:p>
            <a:pPr algn="l" rtl="0">
              <a:lnSpc>
                <a:spcPct val="80000"/>
              </a:lnSpc>
              <a:buClr>
                <a:schemeClr val="tx1"/>
              </a:buClr>
              <a:defRPr/>
            </a:pPr>
            <a:r>
              <a:rPr lang="en-US" sz="2800" dirty="0"/>
              <a:t>Has generalized anti-inflammatory effect</a:t>
            </a:r>
          </a:p>
          <a:p>
            <a:pPr algn="l" rtl="0">
              <a:lnSpc>
                <a:spcPct val="80000"/>
              </a:lnSpc>
              <a:defRPr/>
            </a:pPr>
            <a:endParaRPr lang="en-US" sz="2800" dirty="0"/>
          </a:p>
          <a:p>
            <a:pPr algn="l" rtl="0">
              <a:lnSpc>
                <a:spcPct val="80000"/>
              </a:lnSpc>
              <a:defRPr/>
            </a:pPr>
            <a:r>
              <a:rPr lang="en-US" sz="2800" dirty="0"/>
              <a:t>Patients should be treated with IVIG, 2 g/kg in a single infusion over 10-12 hours together with </a:t>
            </a:r>
            <a:r>
              <a:rPr lang="en-US" sz="2800" dirty="0" smtClean="0"/>
              <a:t>aspirin.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sz="2800" dirty="0"/>
              <a:t>Give in the first 10 days and preferably within 7 days of </a:t>
            </a:r>
            <a:r>
              <a:rPr lang="en-US" sz="2800" dirty="0" smtClean="0"/>
              <a:t>illness.</a:t>
            </a:r>
            <a:endParaRPr lang="en-US" sz="2800" dirty="0"/>
          </a:p>
          <a:p>
            <a:pPr algn="l" rtl="0">
              <a:lnSpc>
                <a:spcPct val="80000"/>
              </a:lnSpc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593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TREATMENT</a:t>
            </a:r>
            <a:endParaRPr lang="ar-SA" dirty="0"/>
          </a:p>
        </p:txBody>
      </p:sp>
      <p:sp>
        <p:nvSpPr>
          <p:cNvPr id="3" name="Rectangle 2"/>
          <p:cNvSpPr/>
          <p:nvPr/>
        </p:nvSpPr>
        <p:spPr>
          <a:xfrm>
            <a:off x="0" y="1139143"/>
            <a:ext cx="8892480" cy="5522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  <a:defRPr/>
            </a:pPr>
            <a:r>
              <a:rPr lang="en-US" sz="2800" dirty="0" smtClean="0"/>
              <a:t>Aspirin:</a:t>
            </a:r>
            <a:endParaRPr lang="en-US" sz="2800" dirty="0"/>
          </a:p>
          <a:p>
            <a:pPr algn="l" rtl="0">
              <a:lnSpc>
                <a:spcPct val="90000"/>
              </a:lnSpc>
              <a:defRPr/>
            </a:pPr>
            <a:r>
              <a:rPr lang="en-US" sz="2800" dirty="0" smtClean="0"/>
              <a:t>-Additive </a:t>
            </a:r>
            <a:r>
              <a:rPr lang="en-US" sz="2800" dirty="0"/>
              <a:t>anti-inflammatory effects to IVIG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sz="2800" dirty="0" smtClean="0"/>
              <a:t>-Does </a:t>
            </a:r>
            <a:r>
              <a:rPr lang="en-US" sz="2800" dirty="0"/>
              <a:t>not appear to lower the frequency of the development of coronary abnormalities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sz="2800" dirty="0" smtClean="0"/>
              <a:t>-During </a:t>
            </a:r>
            <a:r>
              <a:rPr lang="en-US" sz="2800" dirty="0"/>
              <a:t>the acute phase of illness, aspirin is administered at 80 to 100 mg/kg per day in 4 doses 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sz="2800" dirty="0" smtClean="0"/>
              <a:t>-Many </a:t>
            </a:r>
            <a:r>
              <a:rPr lang="en-US" sz="2800" dirty="0"/>
              <a:t>centers reduce the aspirin dose after the child has been afebrile for 48 to 72 hours. Other clinicians continue high-dose aspirin until day 14 of illness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sz="2800" dirty="0" smtClean="0"/>
              <a:t>-Low-dose </a:t>
            </a:r>
            <a:r>
              <a:rPr lang="en-US" sz="2800" dirty="0"/>
              <a:t>aspirin (3</a:t>
            </a:r>
            <a:r>
              <a:rPr lang="en-US" sz="2800" dirty="0">
                <a:latin typeface="Arial"/>
              </a:rPr>
              <a:t>–</a:t>
            </a:r>
            <a:r>
              <a:rPr lang="en-US" sz="2800" dirty="0"/>
              <a:t>5 mg/kg per day) is maintained until the patient shows no evidence of coronary changes by 6 to 8 weeks after the onset of the illness 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sz="2800" dirty="0" smtClean="0"/>
              <a:t>-For </a:t>
            </a:r>
            <a:r>
              <a:rPr lang="en-US" sz="2800" dirty="0"/>
              <a:t>children who develop coronary abnormalities, aspirin may be continued indefinitely</a:t>
            </a:r>
          </a:p>
        </p:txBody>
      </p:sp>
    </p:spTree>
    <p:extLst>
      <p:ext uri="{BB962C8B-B14F-4D97-AF65-F5344CB8AC3E}">
        <p14:creationId xmlns:p14="http://schemas.microsoft.com/office/powerpoint/2010/main" val="38535511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Prognosis</a:t>
            </a:r>
            <a:endParaRPr lang="ar-SA" dirty="0"/>
          </a:p>
        </p:txBody>
      </p:sp>
      <p:sp>
        <p:nvSpPr>
          <p:cNvPr id="3" name="Rectangle 2"/>
          <p:cNvSpPr/>
          <p:nvPr/>
        </p:nvSpPr>
        <p:spPr>
          <a:xfrm>
            <a:off x="395536" y="2136339"/>
            <a:ext cx="7920880" cy="433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  <a:defRPr/>
            </a:pPr>
            <a:r>
              <a:rPr lang="en-US" sz="3200" dirty="0" smtClean="0"/>
              <a:t>- 50</a:t>
            </a:r>
            <a:r>
              <a:rPr lang="en-US" sz="3200" dirty="0"/>
              <a:t>% of aneurysms regress within 5 years 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sz="3200" dirty="0"/>
              <a:t>Mild dilatation (3</a:t>
            </a:r>
            <a:r>
              <a:rPr lang="en-US" sz="3200" dirty="0">
                <a:latin typeface="Arial"/>
              </a:rPr>
              <a:t>–</a:t>
            </a:r>
            <a:r>
              <a:rPr lang="en-US" sz="3200" dirty="0"/>
              <a:t>4 mm) regresses within 2 </a:t>
            </a:r>
            <a:r>
              <a:rPr lang="en-US" sz="3200" dirty="0" smtClean="0"/>
              <a:t>years.</a:t>
            </a:r>
            <a:endParaRPr lang="en-US" sz="3200" dirty="0"/>
          </a:p>
          <a:p>
            <a:pPr algn="l" rtl="0">
              <a:lnSpc>
                <a:spcPct val="90000"/>
              </a:lnSpc>
              <a:defRPr/>
            </a:pPr>
            <a:r>
              <a:rPr lang="en-US" sz="3200" dirty="0" smtClean="0"/>
              <a:t>- 80</a:t>
            </a:r>
            <a:r>
              <a:rPr lang="en-US" sz="3200" dirty="0"/>
              <a:t>% of those with moderate dilatation (4</a:t>
            </a:r>
            <a:r>
              <a:rPr lang="en-US" sz="3200" dirty="0">
                <a:latin typeface="Arial"/>
              </a:rPr>
              <a:t>–</a:t>
            </a:r>
            <a:r>
              <a:rPr lang="en-US" sz="3200" dirty="0"/>
              <a:t>8 mm) regress within 5 years. 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sz="3200" dirty="0" smtClean="0"/>
              <a:t>- Giant </a:t>
            </a:r>
            <a:r>
              <a:rPr lang="en-US" sz="3200" dirty="0"/>
              <a:t>aneurysms (&gt;8 mm) are unlikely to resolve, and many progress to stenosis or complete obstruction within years of the initial diagnosis.</a:t>
            </a:r>
          </a:p>
          <a:p>
            <a:pPr algn="l" rtl="0">
              <a:lnSpc>
                <a:spcPct val="90000"/>
              </a:lnSpc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117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KAWASAKI  DISEASE</a:t>
            </a:r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138" y="1536700"/>
            <a:ext cx="3895725" cy="379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0579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/>
              <a:t>EPIDEMIOLOGY</a:t>
            </a:r>
            <a:endParaRPr lang="ar-SA" dirty="0"/>
          </a:p>
        </p:txBody>
      </p:sp>
      <p:sp>
        <p:nvSpPr>
          <p:cNvPr id="3" name="Rectangle 2"/>
          <p:cNvSpPr/>
          <p:nvPr/>
        </p:nvSpPr>
        <p:spPr>
          <a:xfrm>
            <a:off x="213881" y="1308557"/>
            <a:ext cx="849694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n-US" sz="2400" dirty="0"/>
              <a:t>Positive family history in about 1% </a:t>
            </a:r>
          </a:p>
          <a:p>
            <a:pPr algn="l" rtl="0">
              <a:defRPr/>
            </a:pPr>
            <a:endParaRPr lang="en-US" sz="2400" dirty="0"/>
          </a:p>
          <a:p>
            <a:pPr algn="l" rtl="0">
              <a:defRPr/>
            </a:pPr>
            <a:r>
              <a:rPr lang="en-US" sz="2400" dirty="0"/>
              <a:t>The rate in a sibling is 2.1% within 1 year after onset of the first case in a family</a:t>
            </a:r>
          </a:p>
          <a:p>
            <a:pPr algn="l" rtl="0">
              <a:defRPr/>
            </a:pPr>
            <a:endParaRPr lang="en-US" sz="2400" dirty="0"/>
          </a:p>
          <a:p>
            <a:pPr algn="l" rtl="0">
              <a:defRPr/>
            </a:pPr>
            <a:r>
              <a:rPr lang="en-US" sz="2400" dirty="0"/>
              <a:t>The risk of occurrence in twins is 13</a:t>
            </a:r>
            <a:r>
              <a:rPr lang="en-US" sz="2400" dirty="0" smtClean="0"/>
              <a:t>%</a:t>
            </a:r>
          </a:p>
          <a:p>
            <a:pPr algn="l" rtl="0">
              <a:defRPr/>
            </a:pPr>
            <a:endParaRPr lang="en-US" sz="2400" dirty="0"/>
          </a:p>
          <a:p>
            <a:pPr algn="l" rtl="0">
              <a:defRPr/>
            </a:pPr>
            <a:r>
              <a:rPr lang="en-US" sz="2400" dirty="0"/>
              <a:t>Occurs in epidemics with geographic wave like </a:t>
            </a:r>
            <a:r>
              <a:rPr lang="en-US" sz="2400" dirty="0" smtClean="0"/>
              <a:t>spread</a:t>
            </a:r>
          </a:p>
          <a:p>
            <a:pPr algn="l" rtl="0">
              <a:defRPr/>
            </a:pPr>
            <a:endParaRPr lang="en-US" sz="2400" dirty="0"/>
          </a:p>
          <a:p>
            <a:pPr algn="l" rtl="0">
              <a:defRPr/>
            </a:pPr>
            <a:r>
              <a:rPr lang="en-US" sz="2400" dirty="0" smtClean="0"/>
              <a:t>76</a:t>
            </a:r>
            <a:r>
              <a:rPr lang="en-US" sz="2400" dirty="0"/>
              <a:t>% of children are &lt;5 years old with most cases in less than 2 years </a:t>
            </a:r>
            <a:r>
              <a:rPr lang="en-US" sz="2400" dirty="0" smtClean="0"/>
              <a:t>old</a:t>
            </a:r>
          </a:p>
          <a:p>
            <a:pPr algn="l" rtl="0">
              <a:defRPr/>
            </a:pPr>
            <a:endParaRPr lang="en-US" sz="2400" dirty="0"/>
          </a:p>
          <a:p>
            <a:pPr algn="l" rtl="0">
              <a:defRPr/>
            </a:pPr>
            <a:r>
              <a:rPr lang="en-US" sz="2400" dirty="0"/>
              <a:t>More common during the winter and early spring month in the US</a:t>
            </a:r>
          </a:p>
          <a:p>
            <a:pPr algn="l" rtl="0">
              <a:defRPr/>
            </a:pPr>
            <a:endParaRPr lang="en-US" sz="2400" dirty="0"/>
          </a:p>
          <a:p>
            <a:pPr algn="l" rtl="0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954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PATHOLOGY</a:t>
            </a:r>
            <a:endParaRPr lang="ar-SA" dirty="0"/>
          </a:p>
        </p:txBody>
      </p:sp>
      <p:sp>
        <p:nvSpPr>
          <p:cNvPr id="3" name="Rectangle 2"/>
          <p:cNvSpPr/>
          <p:nvPr/>
        </p:nvSpPr>
        <p:spPr>
          <a:xfrm>
            <a:off x="323528" y="1844824"/>
            <a:ext cx="820891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n-US" sz="3200" dirty="0"/>
              <a:t>Generalized systemic </a:t>
            </a:r>
            <a:r>
              <a:rPr lang="en-US" sz="3200" dirty="0" err="1"/>
              <a:t>vasculitis</a:t>
            </a:r>
            <a:r>
              <a:rPr lang="en-US" sz="3200" dirty="0"/>
              <a:t> involving blood vessels throughout the body</a:t>
            </a:r>
          </a:p>
          <a:p>
            <a:pPr algn="l" rtl="0">
              <a:defRPr/>
            </a:pPr>
            <a:endParaRPr lang="en-US" sz="3200" dirty="0"/>
          </a:p>
          <a:p>
            <a:pPr algn="l" rtl="0">
              <a:defRPr/>
            </a:pPr>
            <a:r>
              <a:rPr lang="en-US" sz="3200" dirty="0"/>
              <a:t>Aneurysms may occur in other mid-size </a:t>
            </a:r>
            <a:r>
              <a:rPr lang="en-US" sz="3200" dirty="0" err="1"/>
              <a:t>extraparenchymal</a:t>
            </a:r>
            <a:r>
              <a:rPr lang="en-US" sz="3200" dirty="0"/>
              <a:t> muscular arteries such as the celiac, mesenteric, femoral, iliac, renal, axillary, and brachial arteries</a:t>
            </a:r>
          </a:p>
          <a:p>
            <a:pPr algn="l" rtl="0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632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DIAGNOSIS</a:t>
            </a:r>
            <a:endParaRPr lang="ar-SA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002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en-US" dirty="0"/>
              <a:t>DIAGNOSIS</a:t>
            </a:r>
            <a:endParaRPr lang="ar-SA" dirty="0"/>
          </a:p>
        </p:txBody>
      </p:sp>
      <p:sp>
        <p:nvSpPr>
          <p:cNvPr id="3" name="Rectangle 2"/>
          <p:cNvSpPr/>
          <p:nvPr/>
        </p:nvSpPr>
        <p:spPr>
          <a:xfrm>
            <a:off x="-29029" y="1772816"/>
            <a:ext cx="914400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cs typeface="Arial"/>
              </a:rPr>
              <a:t>≥5 days of fever and ≥4 of the 5 principal clinical features</a:t>
            </a:r>
          </a:p>
          <a:p>
            <a:pPr marL="342900" lvl="0" indent="-3429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defRPr/>
            </a:pPr>
            <a:endParaRPr lang="en-US" sz="28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/>
              <a:cs typeface="Arial"/>
            </a:endParaRPr>
          </a:p>
          <a:p>
            <a:pPr marL="342900" lvl="0" indent="-3429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cs typeface="Arial"/>
              </a:rPr>
              <a:t>Typically, all of the clinical features are not present at a single point in time</a:t>
            </a:r>
          </a:p>
          <a:p>
            <a:pPr marL="342900" lvl="0" indent="-3429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defRPr/>
            </a:pPr>
            <a:endParaRPr lang="en-US" sz="28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/>
              <a:cs typeface="Arial"/>
            </a:endParaRPr>
          </a:p>
          <a:p>
            <a:pPr marL="342900" lvl="0" indent="-3429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cs typeface="Arial"/>
              </a:rPr>
              <a:t>In the presence of 4 of 5 classic criteria, US and Japanese experts agree that only 4 days of fever are necessary before initiating treatment</a:t>
            </a:r>
          </a:p>
        </p:txBody>
      </p:sp>
    </p:spTree>
    <p:extLst>
      <p:ext uri="{BB962C8B-B14F-4D97-AF65-F5344CB8AC3E}">
        <p14:creationId xmlns:p14="http://schemas.microsoft.com/office/powerpoint/2010/main" val="2159223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3" name="Picture 2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20891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51520" y="5301208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en-US" dirty="0">
                <a:latin typeface="Arial" pitchFamily="34" charset="0"/>
                <a:cs typeface="Arial" pitchFamily="34" charset="0"/>
              </a:rPr>
              <a:t>A: Bilateral, non-exudative </a:t>
            </a:r>
            <a:r>
              <a:rPr lang="en-US" altLang="en-US" dirty="0" err="1">
                <a:latin typeface="Arial" pitchFamily="34" charset="0"/>
                <a:cs typeface="Arial" pitchFamily="34" charset="0"/>
              </a:rPr>
              <a:t>conjunctival</a:t>
            </a:r>
            <a:r>
              <a:rPr lang="en-US" altLang="en-US" dirty="0">
                <a:latin typeface="Arial" pitchFamily="34" charset="0"/>
                <a:cs typeface="Arial" pitchFamily="34" charset="0"/>
              </a:rPr>
              <a:t> injection with </a:t>
            </a:r>
            <a:r>
              <a:rPr lang="en-US" altLang="en-US" dirty="0" err="1">
                <a:latin typeface="Arial" pitchFamily="34" charset="0"/>
                <a:cs typeface="Arial" pitchFamily="34" charset="0"/>
              </a:rPr>
              <a:t>perilimbal</a:t>
            </a:r>
            <a:r>
              <a:rPr lang="en-US" altLang="en-US" dirty="0">
                <a:latin typeface="Arial" pitchFamily="34" charset="0"/>
                <a:cs typeface="Arial" pitchFamily="34" charset="0"/>
              </a:rPr>
              <a:t> sparing. B:</a:t>
            </a:r>
          </a:p>
          <a:p>
            <a:pPr algn="l"/>
            <a:r>
              <a:rPr lang="en-US" altLang="en-US" dirty="0">
                <a:latin typeface="Arial" pitchFamily="34" charset="0"/>
                <a:cs typeface="Arial" pitchFamily="34" charset="0"/>
              </a:rPr>
              <a:t>Strawberry tongue with loss of </a:t>
            </a:r>
            <a:r>
              <a:rPr lang="en-US" altLang="en-US" dirty="0" err="1">
                <a:latin typeface="Arial" pitchFamily="34" charset="0"/>
                <a:cs typeface="Arial" pitchFamily="34" charset="0"/>
              </a:rPr>
              <a:t>filiform</a:t>
            </a:r>
            <a:r>
              <a:rPr lang="en-US" altLang="en-US" dirty="0">
                <a:latin typeface="Arial" pitchFamily="34" charset="0"/>
                <a:cs typeface="Arial" pitchFamily="34" charset="0"/>
              </a:rPr>
              <a:t> papillae and persistence of fungiform</a:t>
            </a:r>
          </a:p>
          <a:p>
            <a:pPr algn="l"/>
            <a:r>
              <a:rPr lang="en-US" altLang="en-US" dirty="0">
                <a:latin typeface="Arial" pitchFamily="34" charset="0"/>
                <a:cs typeface="Arial" pitchFamily="34" charset="0"/>
              </a:rPr>
              <a:t>papillae (“seeds” of strawberry). C: Erythematous, fissured lips. D: Unilateral</a:t>
            </a:r>
          </a:p>
          <a:p>
            <a:pPr algn="l"/>
            <a:r>
              <a:rPr lang="en-US" altLang="en-US" dirty="0">
                <a:latin typeface="Arial" pitchFamily="34" charset="0"/>
                <a:cs typeface="Arial" pitchFamily="34" charset="0"/>
              </a:rPr>
              <a:t>enlarged left </a:t>
            </a:r>
            <a:r>
              <a:rPr lang="en-US" altLang="en-US" dirty="0" err="1">
                <a:latin typeface="Arial" pitchFamily="34" charset="0"/>
                <a:cs typeface="Arial" pitchFamily="34" charset="0"/>
              </a:rPr>
              <a:t>jugulodigastric</a:t>
            </a:r>
            <a:r>
              <a:rPr lang="en-US" altLang="en-US" dirty="0">
                <a:latin typeface="Arial" pitchFamily="34" charset="0"/>
                <a:cs typeface="Arial" pitchFamily="34" charset="0"/>
              </a:rPr>
              <a:t> nodes. </a:t>
            </a:r>
          </a:p>
        </p:txBody>
      </p:sp>
    </p:spTree>
    <p:extLst>
      <p:ext uri="{BB962C8B-B14F-4D97-AF65-F5344CB8AC3E}">
        <p14:creationId xmlns:p14="http://schemas.microsoft.com/office/powerpoint/2010/main" val="908515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3"/>
            <a:ext cx="8496944" cy="525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51520" y="5373216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en-US" dirty="0" smtClean="0"/>
          </a:p>
          <a:p>
            <a:pPr algn="ctr"/>
            <a:r>
              <a:rPr lang="ar-SA" dirty="0" smtClean="0"/>
              <a:t> </a:t>
            </a:r>
            <a:r>
              <a:rPr lang="en-US" dirty="0" smtClean="0"/>
              <a:t>bilateral </a:t>
            </a:r>
            <a:r>
              <a:rPr lang="en-US" dirty="0" err="1"/>
              <a:t>nonexudative</a:t>
            </a:r>
            <a:endParaRPr lang="en-US" dirty="0"/>
          </a:p>
          <a:p>
            <a:pPr algn="ctr"/>
            <a:r>
              <a:rPr lang="en-US" dirty="0"/>
              <a:t>conjunctivitis </a:t>
            </a:r>
            <a:r>
              <a:rPr lang="en-US" dirty="0" smtClean="0"/>
              <a:t>; </a:t>
            </a:r>
            <a:r>
              <a:rPr lang="en-US" dirty="0"/>
              <a:t>dry, fissured, erythematous lips and a “strawberry” tongue </a:t>
            </a:r>
            <a:r>
              <a:rPr lang="en-US" dirty="0" smtClean="0"/>
              <a:t>; erythematous </a:t>
            </a:r>
            <a:r>
              <a:rPr lang="en-US" dirty="0"/>
              <a:t>and edematous</a:t>
            </a:r>
          </a:p>
          <a:p>
            <a:pPr algn="ctr"/>
            <a:r>
              <a:rPr lang="en-US" dirty="0"/>
              <a:t>hands and feet </a:t>
            </a:r>
            <a:r>
              <a:rPr lang="en-US" dirty="0" smtClean="0"/>
              <a:t>; </a:t>
            </a:r>
            <a:r>
              <a:rPr lang="en-US" dirty="0"/>
              <a:t>an erythematous </a:t>
            </a:r>
            <a:r>
              <a:rPr lang="en-US" dirty="0" err="1"/>
              <a:t>truncal</a:t>
            </a:r>
            <a:r>
              <a:rPr lang="en-US" dirty="0"/>
              <a:t> rash </a:t>
            </a:r>
            <a:r>
              <a:rPr lang="en-US" dirty="0" smtClean="0"/>
              <a:t> </a:t>
            </a:r>
            <a:r>
              <a:rPr lang="en-US" dirty="0"/>
              <a:t>and a desquamating </a:t>
            </a:r>
            <a:r>
              <a:rPr lang="en-US" dirty="0" err="1"/>
              <a:t>perineal</a:t>
            </a:r>
            <a:r>
              <a:rPr lang="en-US" dirty="0"/>
              <a:t> rash 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077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INVESTIGATIONS </a:t>
            </a:r>
            <a:endParaRPr lang="ar-SA" dirty="0"/>
          </a:p>
        </p:txBody>
      </p:sp>
      <p:sp>
        <p:nvSpPr>
          <p:cNvPr id="3" name="Rectangle 2"/>
          <p:cNvSpPr/>
          <p:nvPr/>
        </p:nvSpPr>
        <p:spPr>
          <a:xfrm>
            <a:off x="251520" y="1628801"/>
            <a:ext cx="8496944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  <a:defRPr/>
            </a:pPr>
            <a:r>
              <a:rPr lang="en-US" sz="2800" dirty="0"/>
              <a:t>Thrombocytosis appears in the second week the illness, peaks in the third week with a gradual return to normal by 4 to 8 </a:t>
            </a:r>
            <a:r>
              <a:rPr lang="en-US" sz="2800" dirty="0" err="1"/>
              <a:t>wks</a:t>
            </a:r>
            <a:endParaRPr lang="en-US" sz="2800" dirty="0"/>
          </a:p>
          <a:p>
            <a:pPr algn="l" rtl="0">
              <a:lnSpc>
                <a:spcPct val="90000"/>
              </a:lnSpc>
              <a:defRPr/>
            </a:pPr>
            <a:endParaRPr lang="en-US" sz="2800" dirty="0"/>
          </a:p>
          <a:p>
            <a:pPr algn="l" rtl="0">
              <a:lnSpc>
                <a:spcPct val="90000"/>
              </a:lnSpc>
              <a:defRPr/>
            </a:pPr>
            <a:r>
              <a:rPr lang="en-US" sz="2800" dirty="0"/>
              <a:t>Range from 500 000 to &gt;1 million/mm3 </a:t>
            </a:r>
          </a:p>
          <a:p>
            <a:pPr algn="l" rtl="0">
              <a:lnSpc>
                <a:spcPct val="90000"/>
              </a:lnSpc>
              <a:defRPr/>
            </a:pPr>
            <a:endParaRPr lang="en-US" sz="2800" dirty="0"/>
          </a:p>
          <a:p>
            <a:pPr algn="l" rtl="0">
              <a:lnSpc>
                <a:spcPct val="90000"/>
              </a:lnSpc>
              <a:defRPr/>
            </a:pPr>
            <a:r>
              <a:rPr lang="en-US" sz="2800" dirty="0"/>
              <a:t>Thrombocytopenia is seen rarely in the acute </a:t>
            </a:r>
            <a:r>
              <a:rPr lang="en-US" sz="2800" dirty="0" smtClean="0"/>
              <a:t>stage</a:t>
            </a:r>
          </a:p>
          <a:p>
            <a:pPr algn="l" rtl="0">
              <a:lnSpc>
                <a:spcPct val="90000"/>
              </a:lnSpc>
              <a:defRPr/>
            </a:pPr>
            <a:endParaRPr lang="en-US" sz="2800" dirty="0" smtClean="0"/>
          </a:p>
          <a:p>
            <a:pPr algn="l" rtl="0">
              <a:lnSpc>
                <a:spcPct val="90000"/>
              </a:lnSpc>
              <a:defRPr/>
            </a:pPr>
            <a:r>
              <a:rPr lang="en-US" sz="2800" dirty="0" smtClean="0"/>
              <a:t>Elevation </a:t>
            </a:r>
            <a:r>
              <a:rPr lang="en-US" sz="2800" dirty="0"/>
              <a:t>of acute phase reactants (ESR and CRP) is </a:t>
            </a:r>
            <a:r>
              <a:rPr lang="en-US" sz="2800" dirty="0" smtClean="0"/>
              <a:t>universal Return </a:t>
            </a:r>
            <a:r>
              <a:rPr lang="en-US" sz="2800" dirty="0"/>
              <a:t>to normal by 6 to 10 weeks</a:t>
            </a:r>
          </a:p>
          <a:p>
            <a:pPr algn="l" rtl="0">
              <a:lnSpc>
                <a:spcPct val="90000"/>
              </a:lnSpc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075032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636</Words>
  <Application>Microsoft Office PowerPoint</Application>
  <PresentationFormat>On-screen Show (4:3)</PresentationFormat>
  <Paragraphs>78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Apex</vt:lpstr>
      <vt:lpstr> ACQUIRED HEART DISEASE  IN CHILDHOOD</vt:lpstr>
      <vt:lpstr>KAWASAKI  DISEASE</vt:lpstr>
      <vt:lpstr>EPIDEMIOLOGY</vt:lpstr>
      <vt:lpstr>PATHOLOGY</vt:lpstr>
      <vt:lpstr>DIAGNOSIS</vt:lpstr>
      <vt:lpstr>DIAGNOSIS</vt:lpstr>
      <vt:lpstr>PowerPoint Presentation</vt:lpstr>
      <vt:lpstr>PowerPoint Presentation</vt:lpstr>
      <vt:lpstr>INVESTIGATIONS </vt:lpstr>
      <vt:lpstr>INVESTIGATIONS</vt:lpstr>
      <vt:lpstr>INVESTIGATIONS</vt:lpstr>
      <vt:lpstr>INVESTIGATIONS</vt:lpstr>
      <vt:lpstr>TREATMENT </vt:lpstr>
      <vt:lpstr>TREATMENT</vt:lpstr>
      <vt:lpstr>Prognosis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</dc:title>
  <dc:creator>DELL</dc:creator>
  <cp:lastModifiedBy>DELL</cp:lastModifiedBy>
  <cp:revision>30</cp:revision>
  <dcterms:created xsi:type="dcterms:W3CDTF">2016-12-08T21:51:16Z</dcterms:created>
  <dcterms:modified xsi:type="dcterms:W3CDTF">2016-12-09T18:22:35Z</dcterms:modified>
</cp:coreProperties>
</file>